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Mon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botoMono-bold.fntdata"/><Relationship Id="rId10" Type="http://schemas.openxmlformats.org/officeDocument/2006/relationships/slide" Target="slides/slide5.xml"/><Relationship Id="rId21" Type="http://schemas.openxmlformats.org/officeDocument/2006/relationships/font" Target="fonts/RobotoMono-regular.fntdata"/><Relationship Id="rId13" Type="http://schemas.openxmlformats.org/officeDocument/2006/relationships/slide" Target="slides/slide8.xml"/><Relationship Id="rId24" Type="http://schemas.openxmlformats.org/officeDocument/2006/relationships/font" Target="fonts/RobotoMon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Mon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b3f02b16c_1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eb3f02b16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b3f02b16c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eb3f02b16c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c815514f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c815514f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c815514f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c815514f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b3f02b16c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eb3f02b16c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c815514f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c815514f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b3f02b16c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eb3f02b16c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c815514f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c815514f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d2b75b373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d2b75b373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d2b75b37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d2b75b37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baf04edb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ebaf04edb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baf04edb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ebaf04edb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b3f02b16c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eb3f02b16c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b3f02b16c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eb3f02b16c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b3f02b16c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eb3f02b16c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hyperlink" Target="https://bit.ly/SDT-main" TargetMode="External"/><Relationship Id="rId5" Type="http://schemas.openxmlformats.org/officeDocument/2006/relationships/hyperlink" Target="https://bit.ly/SDT-data" TargetMode="External"/><Relationship Id="rId6" Type="http://schemas.openxmlformats.org/officeDocument/2006/relationships/hyperlink" Target="https://bit.ly/SDT-main" TargetMode="External"/><Relationship Id="rId7" Type="http://schemas.openxmlformats.org/officeDocument/2006/relationships/hyperlink" Target="https://bit.ly/SDT-data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hyperlink" Target="https://bit.ly/SDT-deploy" TargetMode="External"/><Relationship Id="rId5" Type="http://schemas.openxmlformats.org/officeDocument/2006/relationships/hyperlink" Target="https://bit.ly/SDT-main" TargetMode="External"/><Relationship Id="rId6" Type="http://schemas.openxmlformats.org/officeDocument/2006/relationships/hyperlink" Target="https://bit.ly/SDT-data" TargetMode="External"/><Relationship Id="rId7" Type="http://schemas.openxmlformats.org/officeDocument/2006/relationships/hyperlink" Target="https://bit.ly/SDT-main" TargetMode="External"/><Relationship Id="rId8" Type="http://schemas.openxmlformats.org/officeDocument/2006/relationships/hyperlink" Target="https://bit.ly/SDT-data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hyperlink" Target="https://bit.ly/SDT-main" TargetMode="External"/><Relationship Id="rId5" Type="http://schemas.openxmlformats.org/officeDocument/2006/relationships/hyperlink" Target="https://bit.ly/SDT-data" TargetMode="External"/><Relationship Id="rId6" Type="http://schemas.openxmlformats.org/officeDocument/2006/relationships/hyperlink" Target="https://bit.ly/SDT-main" TargetMode="External"/><Relationship Id="rId7" Type="http://schemas.openxmlformats.org/officeDocument/2006/relationships/hyperlink" Target="https://bit.ly/SDT-data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tbvFMT2FLGrKci4ss3MxFJcmvY5YP5BE/view" TargetMode="External"/><Relationship Id="rId4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hyperlink" Target="https://bit.ly/SDT-main" TargetMode="External"/><Relationship Id="rId5" Type="http://schemas.openxmlformats.org/officeDocument/2006/relationships/hyperlink" Target="https://bit.ly/SDT-data" TargetMode="External"/><Relationship Id="rId6" Type="http://schemas.openxmlformats.org/officeDocument/2006/relationships/hyperlink" Target="https://bit.ly/SDT-main" TargetMode="External"/><Relationship Id="rId7" Type="http://schemas.openxmlformats.org/officeDocument/2006/relationships/hyperlink" Target="https://bit.ly/SDT-data" TargetMode="External"/><Relationship Id="rId8" Type="http://schemas.openxmlformats.org/officeDocument/2006/relationships/hyperlink" Target="https://bit.ly/HelpUsZ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bit.ly/SDT-main" TargetMode="External"/><Relationship Id="rId5" Type="http://schemas.openxmlformats.org/officeDocument/2006/relationships/hyperlink" Target="https://bit.ly/SDT-data" TargetMode="External"/><Relationship Id="rId6" Type="http://schemas.openxmlformats.org/officeDocument/2006/relationships/hyperlink" Target="https://bit.ly/SDT-main" TargetMode="External"/><Relationship Id="rId7" Type="http://schemas.openxmlformats.org/officeDocument/2006/relationships/hyperlink" Target="https://bit.ly/SDT-data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hyperlink" Target="https://bit.ly/SDT-main" TargetMode="External"/><Relationship Id="rId5" Type="http://schemas.openxmlformats.org/officeDocument/2006/relationships/hyperlink" Target="https://bit.ly/SDT-data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https://ibm.biz/LoZPackageDistroSearch" TargetMode="External"/><Relationship Id="rId5" Type="http://schemas.openxmlformats.org/officeDocument/2006/relationships/hyperlink" Target="https://bit.ly/SDT-main" TargetMode="External"/><Relationship Id="rId6" Type="http://schemas.openxmlformats.org/officeDocument/2006/relationships/hyperlink" Target="https://bit.ly/SDT-data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hyperlink" Target="https://bit.ly/SDT-main" TargetMode="External"/><Relationship Id="rId5" Type="http://schemas.openxmlformats.org/officeDocument/2006/relationships/hyperlink" Target="https://bit.ly/SDT-data" TargetMode="External"/><Relationship Id="rId6" Type="http://schemas.openxmlformats.org/officeDocument/2006/relationships/hyperlink" Target="https://www.openmainframeproject.org/projects/software-discovery-tool" TargetMode="External"/><Relationship Id="rId7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hyperlink" Target="https://ibm.biz/LoZPackageDistroSearch" TargetMode="External"/><Relationship Id="rId9" Type="http://schemas.openxmlformats.org/officeDocument/2006/relationships/hyperlink" Target="https://bit.ly/SDT-data" TargetMode="External"/><Relationship Id="rId5" Type="http://schemas.openxmlformats.org/officeDocument/2006/relationships/hyperlink" Target="https://github.com/linux-on-ibm-z/PDS" TargetMode="External"/><Relationship Id="rId6" Type="http://schemas.openxmlformats.org/officeDocument/2006/relationships/hyperlink" Target="https://bit.ly/SDT-main" TargetMode="External"/><Relationship Id="rId7" Type="http://schemas.openxmlformats.org/officeDocument/2006/relationships/hyperlink" Target="https://bit.ly/SDT-data" TargetMode="External"/><Relationship Id="rId8" Type="http://schemas.openxmlformats.org/officeDocument/2006/relationships/hyperlink" Target="https://bit.ly/SDT-main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hyperlink" Target="https://bit.ly/SDT-main" TargetMode="External"/><Relationship Id="rId5" Type="http://schemas.openxmlformats.org/officeDocument/2006/relationships/hyperlink" Target="https://bit.ly/SDT-data" TargetMode="External"/><Relationship Id="rId6" Type="http://schemas.openxmlformats.org/officeDocument/2006/relationships/hyperlink" Target="https://bit.ly/SDT-data" TargetMode="External"/><Relationship Id="rId7" Type="http://schemas.openxmlformats.org/officeDocument/2006/relationships/hyperlink" Target="https://bit.ly/SDT-main" TargetMode="External"/><Relationship Id="rId8" Type="http://schemas.openxmlformats.org/officeDocument/2006/relationships/hyperlink" Target="https://bit.ly/SDT-da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2571750"/>
            <a:ext cx="9144000" cy="165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-100" y="2584650"/>
            <a:ext cx="9144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/>
              <a:t>Looking for Open Source Software on Z? Meet the Software Discovery Tool!</a:t>
            </a:r>
            <a:br>
              <a:rPr lang="en" sz="3600"/>
            </a:br>
            <a:r>
              <a:rPr lang="en" sz="2800"/>
              <a:t>Divya Goswami &amp; Elizabeth K. Joseph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409825" y="1694700"/>
            <a:ext cx="81066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Simple easy navigable UI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Options to filter through different operating systems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Optional description column for the confused individuals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Further filtering based on exact versions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Writing a script? We have an API to get you covered!</a:t>
            </a:r>
            <a:endParaRPr sz="16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2"/>
          <p:cNvSpPr txBox="1"/>
          <p:nvPr>
            <p:ph type="title"/>
          </p:nvPr>
        </p:nvSpPr>
        <p:spPr>
          <a:xfrm>
            <a:off x="235500" y="978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Basic Design And What To Expect</a:t>
            </a:r>
            <a:endParaRPr/>
          </a:p>
        </p:txBody>
      </p:sp>
      <p:sp>
        <p:nvSpPr>
          <p:cNvPr id="130" name="Google Shape;130;p22"/>
          <p:cNvSpPr txBox="1"/>
          <p:nvPr/>
        </p:nvSpPr>
        <p:spPr>
          <a:xfrm>
            <a:off x="427550" y="4172850"/>
            <a:ext cx="3255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Few crashes. But that’s OK.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235500" y="4682400"/>
            <a:ext cx="745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bit.ly/SDT-main</a:t>
            </a:r>
            <a:r>
              <a:rPr lang="en" sz="2000">
                <a:solidFill>
                  <a:schemeClr val="accent1"/>
                </a:solidFill>
              </a:rPr>
              <a:t> 								</a:t>
            </a:r>
            <a:r>
              <a:rPr lang="en" sz="20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bit.ly/SDT-data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235500" y="4682400"/>
            <a:ext cx="745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6"/>
              </a:rPr>
              <a:t>bit.ly/SDT-main</a:t>
            </a:r>
            <a:r>
              <a:rPr lang="en" sz="2000"/>
              <a:t> 				|				</a:t>
            </a:r>
            <a:r>
              <a:rPr lang="en" sz="2000" u="sng">
                <a:solidFill>
                  <a:schemeClr val="hlink"/>
                </a:solidFill>
                <a:hlinkClick r:id="rId7"/>
              </a:rPr>
              <a:t>bit.ly/SDT-data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>
            <p:ph type="title"/>
          </p:nvPr>
        </p:nvSpPr>
        <p:spPr>
          <a:xfrm>
            <a:off x="235500" y="978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I’d Like to Host It Myself!</a:t>
            </a:r>
            <a:endParaRPr/>
          </a:p>
        </p:txBody>
      </p:sp>
      <p:sp>
        <p:nvSpPr>
          <p:cNvPr id="139" name="Google Shape;139;p23"/>
          <p:cNvSpPr txBox="1"/>
          <p:nvPr/>
        </p:nvSpPr>
        <p:spPr>
          <a:xfrm>
            <a:off x="181225" y="2228100"/>
            <a:ext cx="8106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/>
              <a:t>YES!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Script that will be auto update your config to support sources from PDS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Delete previous cache and reload server with new sources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Updating every source with every new push</a:t>
            </a:r>
            <a:endParaRPr sz="1600"/>
          </a:p>
        </p:txBody>
      </p:sp>
      <p:sp>
        <p:nvSpPr>
          <p:cNvPr id="140" name="Google Shape;140;p23"/>
          <p:cNvSpPr txBox="1"/>
          <p:nvPr>
            <p:ph type="title"/>
          </p:nvPr>
        </p:nvSpPr>
        <p:spPr>
          <a:xfrm>
            <a:off x="239125" y="1679475"/>
            <a:ext cx="320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120"/>
              <a:t>Have you got CI/CD?</a:t>
            </a:r>
            <a:endParaRPr sz="2120"/>
          </a:p>
        </p:txBody>
      </p:sp>
      <p:sp>
        <p:nvSpPr>
          <p:cNvPr id="141" name="Google Shape;141;p23"/>
          <p:cNvSpPr txBox="1"/>
          <p:nvPr>
            <p:ph type="title"/>
          </p:nvPr>
        </p:nvSpPr>
        <p:spPr>
          <a:xfrm>
            <a:off x="105025" y="3492700"/>
            <a:ext cx="669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120"/>
              <a:t>OMP is taking too long to update the sources. May I?</a:t>
            </a:r>
            <a:endParaRPr sz="2120"/>
          </a:p>
        </p:txBody>
      </p:sp>
      <p:sp>
        <p:nvSpPr>
          <p:cNvPr id="142" name="Google Shape;142;p23"/>
          <p:cNvSpPr txBox="1"/>
          <p:nvPr/>
        </p:nvSpPr>
        <p:spPr>
          <a:xfrm>
            <a:off x="239125" y="3973800"/>
            <a:ext cx="8106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/>
              <a:t>YES YES!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./bin/package_build.py</a:t>
            </a:r>
            <a:r>
              <a:rPr lang="en" sz="1600"/>
              <a:t> does all the updating</a:t>
            </a:r>
            <a:endParaRPr sz="1600"/>
          </a:p>
        </p:txBody>
      </p:sp>
      <p:sp>
        <p:nvSpPr>
          <p:cNvPr id="143" name="Google Shape;143;p23"/>
          <p:cNvSpPr txBox="1"/>
          <p:nvPr/>
        </p:nvSpPr>
        <p:spPr>
          <a:xfrm>
            <a:off x="3078125" y="2094750"/>
            <a:ext cx="3405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4"/>
              </a:rPr>
              <a:t>bit.ly/SDT-deploy</a:t>
            </a:r>
            <a:endParaRPr sz="1900"/>
          </a:p>
        </p:txBody>
      </p:sp>
      <p:sp>
        <p:nvSpPr>
          <p:cNvPr id="144" name="Google Shape;144;p23"/>
          <p:cNvSpPr txBox="1"/>
          <p:nvPr/>
        </p:nvSpPr>
        <p:spPr>
          <a:xfrm>
            <a:off x="235500" y="4682400"/>
            <a:ext cx="745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bit.ly/SDT-main</a:t>
            </a:r>
            <a:r>
              <a:rPr lang="en" sz="2000">
                <a:solidFill>
                  <a:schemeClr val="accent1"/>
                </a:solidFill>
              </a:rPr>
              <a:t> 								</a:t>
            </a:r>
            <a:r>
              <a:rPr lang="en" sz="2000" u="sng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bit.ly/SDT-data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235500" y="4682400"/>
            <a:ext cx="745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7"/>
              </a:rPr>
              <a:t>bit.ly/SDT-main</a:t>
            </a:r>
            <a:r>
              <a:rPr lang="en" sz="2000"/>
              <a:t> 				|				</a:t>
            </a:r>
            <a:r>
              <a:rPr lang="en" sz="2000" u="sng">
                <a:solidFill>
                  <a:schemeClr val="hlink"/>
                </a:solidFill>
                <a:hlinkClick r:id="rId8"/>
              </a:rPr>
              <a:t>bit.ly/SDT-data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2738300" y="3142400"/>
            <a:ext cx="4044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/>
              <a:t>What SDT is capable of doing till date</a:t>
            </a:r>
            <a:endParaRPr sz="1600"/>
          </a:p>
        </p:txBody>
      </p:sp>
      <p:sp>
        <p:nvSpPr>
          <p:cNvPr id="152" name="Google Shape;152;p24"/>
          <p:cNvSpPr txBox="1"/>
          <p:nvPr>
            <p:ph type="title"/>
          </p:nvPr>
        </p:nvSpPr>
        <p:spPr>
          <a:xfrm>
            <a:off x="3574775" y="2343150"/>
            <a:ext cx="216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820"/>
              <a:t>Demo</a:t>
            </a:r>
            <a:endParaRPr sz="3820"/>
          </a:p>
        </p:txBody>
      </p:sp>
      <p:sp>
        <p:nvSpPr>
          <p:cNvPr id="153" name="Google Shape;153;p24"/>
          <p:cNvSpPr txBox="1"/>
          <p:nvPr/>
        </p:nvSpPr>
        <p:spPr>
          <a:xfrm>
            <a:off x="235500" y="4682400"/>
            <a:ext cx="745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bit.ly/SDT-main</a:t>
            </a:r>
            <a:r>
              <a:rPr lang="en" sz="2000">
                <a:solidFill>
                  <a:schemeClr val="accent1"/>
                </a:solidFill>
              </a:rPr>
              <a:t> 								</a:t>
            </a:r>
            <a:r>
              <a:rPr lang="en" sz="20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bit.ly/SDT-data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235500" y="4682400"/>
            <a:ext cx="745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6"/>
              </a:rPr>
              <a:t>bit.ly/SDT-main</a:t>
            </a:r>
            <a:r>
              <a:rPr lang="en" sz="2000"/>
              <a:t> 				|				</a:t>
            </a:r>
            <a:r>
              <a:rPr lang="en" sz="2000" u="sng">
                <a:solidFill>
                  <a:schemeClr val="hlink"/>
                </a:solidFill>
                <a:hlinkClick r:id="rId7"/>
              </a:rPr>
              <a:t>bit.ly/SDT-data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 title="demo-2021-08-25_02.10.09.mk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/>
          <p:nvPr/>
        </p:nvSpPr>
        <p:spPr>
          <a:xfrm>
            <a:off x="409825" y="1694700"/>
            <a:ext cx="36774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/>
              <a:t>Do not find your software on the list?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/>
              <a:t>Have a new operating system to add? 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/>
              <a:t>Other ideas for the tool?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/>
              <a:t>The Z community could use your help!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/>
              <a:t>Learn more in this blog post: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600"/>
          </a:p>
        </p:txBody>
      </p:sp>
      <p:sp>
        <p:nvSpPr>
          <p:cNvPr id="166" name="Google Shape;166;p26"/>
          <p:cNvSpPr txBox="1"/>
          <p:nvPr>
            <p:ph type="title"/>
          </p:nvPr>
        </p:nvSpPr>
        <p:spPr>
          <a:xfrm>
            <a:off x="235500" y="978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We Need Your Help</a:t>
            </a:r>
            <a:endParaRPr/>
          </a:p>
        </p:txBody>
      </p:sp>
      <p:sp>
        <p:nvSpPr>
          <p:cNvPr id="167" name="Google Shape;167;p26"/>
          <p:cNvSpPr txBox="1"/>
          <p:nvPr/>
        </p:nvSpPr>
        <p:spPr>
          <a:xfrm>
            <a:off x="235500" y="4682400"/>
            <a:ext cx="745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bit.ly/SDT-main</a:t>
            </a:r>
            <a:r>
              <a:rPr lang="en" sz="2000">
                <a:solidFill>
                  <a:schemeClr val="accent1"/>
                </a:solidFill>
              </a:rPr>
              <a:t> 								</a:t>
            </a:r>
            <a:r>
              <a:rPr lang="en" sz="20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bit.ly/SDT-data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235500" y="4682400"/>
            <a:ext cx="745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6"/>
              </a:rPr>
              <a:t>bit.ly/SDT-main</a:t>
            </a:r>
            <a:r>
              <a:rPr lang="en" sz="2000"/>
              <a:t> 				|				</a:t>
            </a:r>
            <a:r>
              <a:rPr lang="en" sz="2000" u="sng">
                <a:solidFill>
                  <a:schemeClr val="hlink"/>
                </a:solidFill>
                <a:hlinkClick r:id="rId7"/>
              </a:rPr>
              <a:t>bit.ly/SDT-data</a:t>
            </a:r>
            <a:endParaRPr sz="2000"/>
          </a:p>
        </p:txBody>
      </p:sp>
      <p:sp>
        <p:nvSpPr>
          <p:cNvPr id="169" name="Google Shape;169;p26"/>
          <p:cNvSpPr txBox="1"/>
          <p:nvPr/>
        </p:nvSpPr>
        <p:spPr>
          <a:xfrm>
            <a:off x="1600000" y="3666750"/>
            <a:ext cx="2370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chemeClr val="hlink"/>
                </a:solidFill>
                <a:hlinkClick r:id="rId8"/>
              </a:rPr>
              <a:t>bit.ly/HelpUsZ</a:t>
            </a:r>
            <a:endParaRPr sz="2300"/>
          </a:p>
        </p:txBody>
      </p:sp>
      <p:sp>
        <p:nvSpPr>
          <p:cNvPr id="170" name="Google Shape;170;p26"/>
          <p:cNvSpPr txBox="1"/>
          <p:nvPr/>
        </p:nvSpPr>
        <p:spPr>
          <a:xfrm>
            <a:off x="4572000" y="1551125"/>
            <a:ext cx="40344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/>
              <a:t>Skills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Python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Flask framework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HTML &amp; CSS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User Interface / design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Documentation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/>
              <a:t>Or just c</a:t>
            </a:r>
            <a:r>
              <a:rPr lang="en" sz="1600"/>
              <a:t>uriosity, we can guide the way</a:t>
            </a:r>
            <a:r>
              <a:rPr lang="en" sz="1600"/>
              <a:t>!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Little About Divya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39000" y="1406925"/>
            <a:ext cx="8520600" cy="341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┬─</a:t>
            </a:r>
            <a:r>
              <a:rPr lang="en" sz="14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" sz="1400">
                <a:solidFill>
                  <a:srgbClr val="FF00FF"/>
                </a:solidFill>
                <a:latin typeface="Roboto Mono"/>
                <a:ea typeface="Roboto Mono"/>
                <a:cs typeface="Roboto Mono"/>
                <a:sym typeface="Roboto Mono"/>
              </a:rPr>
              <a:t>divya</a:t>
            </a:r>
            <a:r>
              <a:rPr lang="en" sz="14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 at </a:t>
            </a:r>
            <a:r>
              <a:rPr lang="en" sz="1400">
                <a:solidFill>
                  <a:srgbClr val="FF00FF"/>
                </a:solidFill>
                <a:latin typeface="Roboto Mono"/>
                <a:ea typeface="Roboto Mono"/>
                <a:cs typeface="Roboto Mono"/>
                <a:sym typeface="Roboto Mono"/>
              </a:rPr>
              <a:t>racharch</a:t>
            </a:r>
            <a:r>
              <a:rPr lang="en" sz="14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 in </a:t>
            </a:r>
            <a:r>
              <a:rPr lang="en" sz="1400">
                <a:solidFill>
                  <a:srgbClr val="FF00FF"/>
                </a:solidFill>
                <a:latin typeface="Roboto Mono"/>
                <a:ea typeface="Roboto Mono"/>
                <a:cs typeface="Roboto Mono"/>
                <a:sym typeface="Roboto Mono"/>
              </a:rPr>
              <a:t>~/a/t/IBM_Z_DAY</a:t>
            </a:r>
            <a:r>
              <a:rPr lang="en" sz="14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br>
              <a:rPr lang="en" sz="1400">
                <a:solidFill>
                  <a:srgbClr val="ADADAD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4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╰──&gt;</a:t>
            </a:r>
            <a:r>
              <a:rPr lang="en" sz="1400">
                <a:solidFill>
                  <a:srgbClr val="ADADAD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λ</a:t>
            </a:r>
            <a:r>
              <a:rPr lang="en" sz="1400">
                <a:solidFill>
                  <a:srgbClr val="ADADAD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whoami</a:t>
            </a:r>
            <a:b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I’m Divya, a senior computer student, Lfx Summer Mentee at Open Mainframe Project, Z Ambassador for the year 2021. Currently, I am working in DevSecOps Intern at Trell.</a:t>
            </a:r>
            <a:endParaRPr sz="1400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┬─</a:t>
            </a:r>
            <a:r>
              <a:rPr lang="en" sz="14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" sz="1400">
                <a:solidFill>
                  <a:srgbClr val="FF00FF"/>
                </a:solidFill>
                <a:latin typeface="Roboto Mono"/>
                <a:ea typeface="Roboto Mono"/>
                <a:cs typeface="Roboto Mono"/>
                <a:sym typeface="Roboto Mono"/>
              </a:rPr>
              <a:t>divya</a:t>
            </a:r>
            <a:r>
              <a:rPr lang="en" sz="14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 at </a:t>
            </a:r>
            <a:r>
              <a:rPr lang="en" sz="1400">
                <a:solidFill>
                  <a:srgbClr val="FF00FF"/>
                </a:solidFill>
                <a:latin typeface="Roboto Mono"/>
                <a:ea typeface="Roboto Mono"/>
                <a:cs typeface="Roboto Mono"/>
                <a:sym typeface="Roboto Mono"/>
              </a:rPr>
              <a:t>racharch</a:t>
            </a:r>
            <a:r>
              <a:rPr lang="en" sz="14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 in </a:t>
            </a:r>
            <a:r>
              <a:rPr lang="en" sz="1400">
                <a:solidFill>
                  <a:srgbClr val="FF00FF"/>
                </a:solidFill>
                <a:latin typeface="Roboto Mono"/>
                <a:ea typeface="Roboto Mono"/>
                <a:cs typeface="Roboto Mono"/>
                <a:sym typeface="Roboto Mono"/>
              </a:rPr>
              <a:t>~/a/t/IBM_Z_DAY</a:t>
            </a:r>
            <a:r>
              <a:rPr lang="en" sz="14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br>
              <a:rPr lang="en" sz="1400">
                <a:solidFill>
                  <a:srgbClr val="ADADAD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4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╰──&gt;</a:t>
            </a:r>
            <a:r>
              <a:rPr lang="en" sz="1400">
                <a:solidFill>
                  <a:srgbClr val="ADADAD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λ</a:t>
            </a:r>
            <a:r>
              <a:rPr lang="en" sz="1400">
                <a:solidFill>
                  <a:srgbClr val="ADADAD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cat important_links</a:t>
            </a:r>
            <a:b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Find me on Twitter:</a:t>
            </a:r>
            <a:r>
              <a:rPr lang="en" sz="1400">
                <a:solidFill>
                  <a:srgbClr val="ADADAD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lang="en" sz="14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@rachejazz</a:t>
            </a:r>
            <a:br>
              <a:rPr lang="en" sz="14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Find me on Github:</a:t>
            </a:r>
            <a:r>
              <a:rPr lang="en" sz="1400">
                <a:solidFill>
                  <a:srgbClr val="ADADAD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lang="en" sz="14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@rachejazz</a:t>
            </a:r>
            <a:br>
              <a:rPr lang="en" sz="14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About me:</a:t>
            </a:r>
            <a:r>
              <a:rPr lang="en" sz="1400">
                <a:solidFill>
                  <a:srgbClr val="ADADAD"/>
                </a:solidFill>
                <a:latin typeface="Roboto Mono"/>
                <a:ea typeface="Roboto Mono"/>
                <a:cs typeface="Roboto Mono"/>
                <a:sym typeface="Roboto Mono"/>
              </a:rPr>
              <a:t>				</a:t>
            </a:r>
            <a:r>
              <a:rPr lang="en" sz="14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rachejazz.me</a:t>
            </a:r>
            <a:br>
              <a:rPr lang="en" sz="14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About me in free time:</a:t>
            </a:r>
            <a:r>
              <a:rPr lang="en" sz="1400">
                <a:solidFill>
                  <a:srgbClr val="ADADAD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400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rPr>
              <a:t>rachejazz.me/blogs.html</a:t>
            </a:r>
            <a:endParaRPr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little about Elizabeth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e</a:t>
            </a:r>
            <a:r>
              <a:rPr lang="en">
                <a:solidFill>
                  <a:schemeClr val="accent5"/>
                </a:solidFill>
              </a:rPr>
              <a:t>lizabeth@ibm-z-day</a:t>
            </a:r>
            <a:r>
              <a:rPr lang="en"/>
              <a:t>:</a:t>
            </a:r>
            <a:r>
              <a:rPr lang="en">
                <a:solidFill>
                  <a:schemeClr val="accent1"/>
                </a:solidFill>
              </a:rPr>
              <a:t>~</a:t>
            </a:r>
            <a:r>
              <a:rPr lang="en"/>
              <a:t>$ </a:t>
            </a:r>
            <a:r>
              <a:rPr b="1" lang="en"/>
              <a:t>Developer Advocate for IBM Z, Linux Systems Administrator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elizabeth@ibm-z-day</a:t>
            </a:r>
            <a:r>
              <a:rPr lang="en"/>
              <a:t>:</a:t>
            </a:r>
            <a:r>
              <a:rPr lang="en">
                <a:solidFill>
                  <a:schemeClr val="accent1"/>
                </a:solidFill>
              </a:rPr>
              <a:t>~</a:t>
            </a:r>
            <a:r>
              <a:rPr lang="en"/>
              <a:t>$ </a:t>
            </a:r>
            <a:r>
              <a:rPr b="1" lang="en"/>
              <a:t>Author of books on Ubuntu and OpenStack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5"/>
                </a:solidFill>
              </a:rPr>
              <a:t>elizabeth@ibm-z-day</a:t>
            </a:r>
            <a:r>
              <a:rPr lang="en"/>
              <a:t>:</a:t>
            </a:r>
            <a:r>
              <a:rPr lang="en">
                <a:solidFill>
                  <a:schemeClr val="accent1"/>
                </a:solidFill>
              </a:rPr>
              <a:t>~</a:t>
            </a:r>
            <a:r>
              <a:rPr lang="en"/>
              <a:t>$ </a:t>
            </a:r>
            <a:r>
              <a:rPr b="1" lang="en"/>
              <a:t>Find me on Twitter @pleia2!</a:t>
            </a:r>
            <a:endParaRPr b="1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2550" y="3300225"/>
            <a:ext cx="2761450" cy="18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type="title"/>
          </p:nvPr>
        </p:nvSpPr>
        <p:spPr>
          <a:xfrm>
            <a:off x="455850" y="1760350"/>
            <a:ext cx="8232300" cy="18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20"/>
              <a:t>Ever wonder what open source packages are available for your operating </a:t>
            </a:r>
            <a:r>
              <a:rPr lang="en" sz="2520"/>
              <a:t>system on Z?</a:t>
            </a:r>
            <a:br>
              <a:rPr lang="en" sz="2520"/>
            </a:br>
            <a:br>
              <a:rPr lang="en" sz="2520"/>
            </a:br>
            <a:r>
              <a:rPr lang="en" sz="2520"/>
              <a:t>The search is on!</a:t>
            </a:r>
            <a:endParaRPr sz="2520"/>
          </a:p>
        </p:txBody>
      </p:sp>
      <p:sp>
        <p:nvSpPr>
          <p:cNvPr id="76" name="Google Shape;76;p16"/>
          <p:cNvSpPr txBox="1"/>
          <p:nvPr/>
        </p:nvSpPr>
        <p:spPr>
          <a:xfrm>
            <a:off x="235500" y="4682400"/>
            <a:ext cx="745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bit.ly/SDT-main</a:t>
            </a:r>
            <a:r>
              <a:rPr lang="en" sz="2000">
                <a:solidFill>
                  <a:schemeClr val="accent1"/>
                </a:solidFill>
              </a:rPr>
              <a:t> 								</a:t>
            </a:r>
            <a:r>
              <a:rPr lang="en" sz="20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bit.ly/SDT-data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235500" y="4682400"/>
            <a:ext cx="745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6"/>
              </a:rPr>
              <a:t>bit.ly/SDT-main</a:t>
            </a:r>
            <a:r>
              <a:rPr lang="en" sz="2000"/>
              <a:t> 				|				</a:t>
            </a:r>
            <a:r>
              <a:rPr lang="en" sz="2000" u="sng">
                <a:solidFill>
                  <a:schemeClr val="hlink"/>
                </a:solidFill>
                <a:hlinkClick r:id="rId7"/>
              </a:rPr>
              <a:t>bit.ly/SDT-data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409825" y="1694700"/>
            <a:ext cx="8106600" cy="29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z/OS or Linux?</a:t>
            </a:r>
            <a:endParaRPr sz="1600"/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If z/OS, are you looking for something in USS?</a:t>
            </a:r>
            <a:endParaRPr sz="1600"/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What distribution of Linux?</a:t>
            </a:r>
            <a:endParaRPr sz="1600"/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What version of that distribution of Linux?</a:t>
            </a:r>
            <a:endParaRPr sz="1600"/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>
                <a:solidFill>
                  <a:schemeClr val="dk1"/>
                </a:solidFill>
              </a:rPr>
              <a:t>IBM Z vs. </a:t>
            </a:r>
            <a:r>
              <a:rPr lang="en" sz="1600"/>
              <a:t>s390x vs. System Z vs. zArchitecture…</a:t>
            </a:r>
            <a:endParaRPr sz="1600"/>
          </a:p>
          <a:p>
            <a: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(hint: they’re all the same, but projects refer to IBM Z in different ways!)</a:t>
            </a:r>
            <a:endParaRPr sz="12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Fully open source? Enterprise edition?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Vendor or community supported?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100"/>
              <a:t>Ok, now we can search!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>
            <p:ph type="title"/>
          </p:nvPr>
        </p:nvSpPr>
        <p:spPr>
          <a:xfrm>
            <a:off x="235500" y="978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But first, the search criteria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235500" y="4682400"/>
            <a:ext cx="745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bit.ly/SDT-main</a:t>
            </a:r>
            <a:r>
              <a:rPr lang="en" sz="2000"/>
              <a:t> 				|				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bit.ly/SDT-data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327850" y="1070850"/>
            <a:ext cx="789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500"/>
              <a:t>Search!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327850" y="1814075"/>
            <a:ext cx="58431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Software website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" sz="1600"/>
              <a:t>Software “About” page for version available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" sz="1600"/>
              <a:t>Documentation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" sz="1600"/>
              <a:t>Downloads page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Linux distri</a:t>
            </a:r>
            <a:r>
              <a:rPr lang="en" sz="1600"/>
              <a:t>bution package search page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Package Distro Search</a:t>
            </a:r>
            <a:r>
              <a:rPr lang="en" sz="1600"/>
              <a:t> (PDS)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➔"/>
            </a:pPr>
            <a:r>
              <a:rPr lang="en" sz="1600">
                <a:solidFill>
                  <a:schemeClr val="dk1"/>
                </a:solidFill>
              </a:rPr>
              <a:t>Online search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Ask your vendor</a:t>
            </a:r>
            <a:endParaRPr sz="1600"/>
          </a:p>
        </p:txBody>
      </p:sp>
      <p:sp>
        <p:nvSpPr>
          <p:cNvPr id="93" name="Google Shape;93;p18"/>
          <p:cNvSpPr txBox="1"/>
          <p:nvPr/>
        </p:nvSpPr>
        <p:spPr>
          <a:xfrm>
            <a:off x="235500" y="4682400"/>
            <a:ext cx="745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bit.ly/SDT-main</a:t>
            </a:r>
            <a:r>
              <a:rPr lang="en" sz="2000"/>
              <a:t> 				|				</a:t>
            </a:r>
            <a:r>
              <a:rPr lang="en" sz="2000" u="sng">
                <a:solidFill>
                  <a:schemeClr val="hlink"/>
                </a:solidFill>
                <a:hlinkClick r:id="rId6"/>
              </a:rPr>
              <a:t>bit.ly/SDT-data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203975" y="1333125"/>
            <a:ext cx="789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600"/>
              <a:t>Meet the Software Discovery Tool!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235500" y="4682400"/>
            <a:ext cx="745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bit.ly/SDT-main</a:t>
            </a:r>
            <a:r>
              <a:rPr lang="en" sz="2000"/>
              <a:t> 				|				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bit.ly/SDT-data</a:t>
            </a:r>
            <a:endParaRPr sz="2000"/>
          </a:p>
        </p:txBody>
      </p:sp>
      <p:sp>
        <p:nvSpPr>
          <p:cNvPr id="101" name="Google Shape;101;p19"/>
          <p:cNvSpPr txBox="1"/>
          <p:nvPr/>
        </p:nvSpPr>
        <p:spPr>
          <a:xfrm>
            <a:off x="327850" y="2243900"/>
            <a:ext cx="5843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Open Mainframe Project’s Software Discovery Tool helps match </a:t>
            </a:r>
            <a:r>
              <a:rPr lang="en"/>
              <a:t>practitioners</a:t>
            </a:r>
            <a:r>
              <a:rPr lang="en"/>
              <a:t> with the best open source software that meets their needs.</a:t>
            </a:r>
            <a:br>
              <a:rPr lang="en"/>
            </a:br>
            <a:br>
              <a:rPr lang="en"/>
            </a:br>
            <a:r>
              <a:rPr lang="en"/>
              <a:t>You can search through open source software for zArchitecture/s390x for any Z operating system from any source, any repo, anywhere, in one place.</a:t>
            </a:r>
            <a:br>
              <a:rPr lang="en"/>
            </a:br>
            <a:br>
              <a:rPr lang="en"/>
            </a:br>
            <a:br>
              <a:rPr lang="en"/>
            </a:br>
            <a:r>
              <a:rPr lang="en" u="sng">
                <a:solidFill>
                  <a:schemeClr val="hlink"/>
                </a:solidFill>
                <a:hlinkClick r:id="rId6"/>
              </a:rPr>
              <a:t>https://www.openmainframeproject.org/projects/software-discovery-tool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9950" y="2243900"/>
            <a:ext cx="283845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235500" y="1770900"/>
            <a:ext cx="37899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/>
              <a:t>Package Distro Search Tool from IBM already maintains an IBM Z (s390x) search tool for: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Ubuntu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Red Hat Enterprise Linux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SUSE Linux Enterprise Server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SUSE Package Hub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Uses JSON files stored in GitHub as a storage back-end for package data.</a:t>
            </a:r>
            <a:endParaRPr sz="1600"/>
          </a:p>
        </p:txBody>
      </p:sp>
      <p:sp>
        <p:nvSpPr>
          <p:cNvPr id="109" name="Google Shape;109;p20"/>
          <p:cNvSpPr txBox="1"/>
          <p:nvPr>
            <p:ph type="title"/>
          </p:nvPr>
        </p:nvSpPr>
        <p:spPr>
          <a:xfrm>
            <a:off x="235500" y="1130825"/>
            <a:ext cx="8596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How did you come up with this idea?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4130825" y="2761175"/>
            <a:ext cx="4983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PDS: </a:t>
            </a:r>
            <a:r>
              <a:rPr lang="en" sz="16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https://ibm.biz/LoZPackageDistroSearch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PDS source: </a:t>
            </a:r>
            <a:r>
              <a:rPr lang="en" sz="1600" u="sng">
                <a:solidFill>
                  <a:schemeClr val="hlink"/>
                </a:solidFill>
                <a:hlinkClick r:id="rId5"/>
              </a:rPr>
              <a:t>https://github.com/linux-on-ibm-z/PDS</a:t>
            </a:r>
            <a:endParaRPr sz="1600"/>
          </a:p>
        </p:txBody>
      </p:sp>
      <p:sp>
        <p:nvSpPr>
          <p:cNvPr id="111" name="Google Shape;111;p20"/>
          <p:cNvSpPr txBox="1"/>
          <p:nvPr/>
        </p:nvSpPr>
        <p:spPr>
          <a:xfrm>
            <a:off x="235500" y="4682400"/>
            <a:ext cx="745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bit.ly/SDT-main</a:t>
            </a:r>
            <a:r>
              <a:rPr lang="en" sz="2000">
                <a:solidFill>
                  <a:schemeClr val="accent1"/>
                </a:solidFill>
              </a:rPr>
              <a:t> 								</a:t>
            </a:r>
            <a:r>
              <a:rPr lang="en" sz="2000" u="sng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bit.ly/SDT-data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235500" y="4682400"/>
            <a:ext cx="745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8"/>
              </a:rPr>
              <a:t>bit.ly/SDT-main</a:t>
            </a:r>
            <a:r>
              <a:rPr lang="en" sz="2000"/>
              <a:t> 				|				</a:t>
            </a:r>
            <a:r>
              <a:rPr lang="en" sz="2000" u="sng">
                <a:solidFill>
                  <a:schemeClr val="hlink"/>
                </a:solidFill>
                <a:hlinkClick r:id="rId9"/>
              </a:rPr>
              <a:t>bit.ly/SDT-data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562225" y="1542300"/>
            <a:ext cx="81066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IBM </a:t>
            </a:r>
            <a:r>
              <a:rPr lang="en" sz="1600"/>
              <a:t>z/OS supported packages! 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description for each package (if supported by source file)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Debian 10 and 11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OpenSUSE Tumbleweed and Leap 15.3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Fedora 34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ClefOS 7 from Sine Nomine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/>
              <a:t>And…..? 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/>
              <a:t>YOU can help us!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1"/>
          <p:cNvSpPr txBox="1"/>
          <p:nvPr>
            <p:ph type="title"/>
          </p:nvPr>
        </p:nvSpPr>
        <p:spPr>
          <a:xfrm>
            <a:off x="235500" y="978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How different is the Software Discovery Tool?</a:t>
            </a:r>
            <a:endParaRPr/>
          </a:p>
        </p:txBody>
      </p:sp>
      <p:sp>
        <p:nvSpPr>
          <p:cNvPr id="120" name="Google Shape;120;p21"/>
          <p:cNvSpPr txBox="1"/>
          <p:nvPr>
            <p:ph type="title"/>
          </p:nvPr>
        </p:nvSpPr>
        <p:spPr>
          <a:xfrm>
            <a:off x="434850" y="2021575"/>
            <a:ext cx="93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120"/>
              <a:t>Also,</a:t>
            </a:r>
            <a:endParaRPr sz="2120"/>
          </a:p>
        </p:txBody>
      </p:sp>
      <p:sp>
        <p:nvSpPr>
          <p:cNvPr id="121" name="Google Shape;121;p21"/>
          <p:cNvSpPr txBox="1"/>
          <p:nvPr/>
        </p:nvSpPr>
        <p:spPr>
          <a:xfrm>
            <a:off x="235500" y="4682400"/>
            <a:ext cx="745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bit.ly/SDT-main</a:t>
            </a:r>
            <a:r>
              <a:rPr lang="en" sz="2000">
                <a:solidFill>
                  <a:schemeClr val="accent1"/>
                </a:solidFill>
              </a:rPr>
              <a:t> 								</a:t>
            </a:r>
            <a:r>
              <a:rPr lang="en" sz="20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</a:t>
            </a:r>
            <a:r>
              <a:rPr lang="en" sz="2000" u="sng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it.ly/SDT-data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235500" y="4682400"/>
            <a:ext cx="745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7"/>
              </a:rPr>
              <a:t>bit.ly/SDT-main</a:t>
            </a:r>
            <a:r>
              <a:rPr lang="en" sz="2000"/>
              <a:t> 				|				</a:t>
            </a:r>
            <a:r>
              <a:rPr lang="en" sz="2000" u="sng">
                <a:solidFill>
                  <a:schemeClr val="hlink"/>
                </a:solidFill>
                <a:hlinkClick r:id="rId8"/>
              </a:rPr>
              <a:t>bit.ly/SDT-data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